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94" r:id="rId4"/>
    <p:sldId id="315" r:id="rId5"/>
    <p:sldId id="329" r:id="rId6"/>
    <p:sldId id="370" r:id="rId7"/>
    <p:sldId id="391" r:id="rId8"/>
    <p:sldId id="407" r:id="rId9"/>
    <p:sldId id="426" r:id="rId10"/>
    <p:sldId id="43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7FA71-B5ED-4E4D-8139-043D5F7C6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6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F6F7DD-C07D-455A-976F-8123A3940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567526"/>
            <a:ext cx="10993546" cy="5903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Modifications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10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C92AC02D-D628-481C-879D-9D7087A264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Example</a:t>
            </a: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DE799F1D-4940-4029-B5D0-4D8C707FC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ru-RU" dirty="0"/>
              <a:t>Only Joe's Bar can sell apple for more than $5.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apple 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price REAL,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CHECK(shop = '</a:t>
            </a:r>
            <a:r>
              <a:rPr lang="en-US" altLang="ru-RU" dirty="0" err="1">
                <a:latin typeface="Courier" charset="0"/>
              </a:rPr>
              <a:t>Joe‘’s</a:t>
            </a:r>
            <a:r>
              <a:rPr lang="en-US" altLang="ru-RU" dirty="0">
                <a:latin typeface="Courier" charset="0"/>
              </a:rPr>
              <a:t> Shop' OR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	price &lt;= 5.00)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80310E9-A7A1-40F5-BB6B-73E219CB12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4034" y="799051"/>
            <a:ext cx="9891320" cy="609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Constraints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5C6FEDD-4FBF-4692-80DF-6428794B5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6619" y="1979802"/>
            <a:ext cx="9571839" cy="4454554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90000"/>
              </a:lnSpc>
              <a:buNone/>
            </a:pPr>
            <a:r>
              <a:rPr lang="en-US" altLang="ru-RU" sz="2400" dirty="0"/>
              <a:t>Commercial relational systems allow much more “fine-tuning”</a:t>
            </a:r>
          </a:p>
          <a:p>
            <a:pPr marL="533400" indent="-533400">
              <a:lnSpc>
                <a:spcPct val="70000"/>
              </a:lnSpc>
              <a:buNone/>
            </a:pPr>
            <a:r>
              <a:rPr lang="en-US" altLang="ru-RU" sz="2400" dirty="0"/>
              <a:t>of constraints than do the modeling languages we learned earlier.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ru-RU" sz="2400" dirty="0"/>
              <a:t>In essence: SQL programming is used to describe constraints.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ru-RU" sz="4000" dirty="0"/>
              <a:t>Outline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Primary key declarations (already covered).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Foreign-keys = referential integrity constraints.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Attribute- and tuple-based checks = constraints within relations.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SQL Assertions = global constraints.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ru-RU" sz="2000" dirty="0"/>
              <a:t>Not found in Oracle.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Oracle Triggers.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ru-RU" sz="2000" dirty="0"/>
              <a:t>A substitute for assertions.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7A36AD7-7664-490F-B2FB-91471FDFA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Foreign Keys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154E9D2-2731-41CD-B6F5-26132E328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2037549"/>
            <a:ext cx="9966121" cy="446391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In relation </a:t>
            </a:r>
            <a:r>
              <a:rPr lang="en-US" altLang="ru-RU" sz="2400" i="1" dirty="0"/>
              <a:t>R</a:t>
            </a:r>
            <a:r>
              <a:rPr lang="en-US" altLang="ru-RU" sz="2400" dirty="0"/>
              <a:t> a clause that “attribute </a:t>
            </a:r>
            <a:r>
              <a:rPr lang="en-US" altLang="ru-RU" sz="2400" i="1" dirty="0"/>
              <a:t>A</a:t>
            </a:r>
            <a:r>
              <a:rPr lang="en-US" altLang="ru-RU" sz="2400" dirty="0"/>
              <a:t> references </a:t>
            </a:r>
            <a:r>
              <a:rPr lang="en-US" altLang="ru-RU" sz="2400" i="1" dirty="0"/>
              <a:t>S</a:t>
            </a:r>
            <a:r>
              <a:rPr lang="en-US" altLang="ru-RU" sz="2400" dirty="0"/>
              <a:t>(</a:t>
            </a:r>
            <a:r>
              <a:rPr lang="en-US" altLang="ru-RU" sz="2400" i="1" dirty="0"/>
              <a:t>B</a:t>
            </a:r>
            <a:r>
              <a:rPr lang="en-US" altLang="ru-RU" sz="2400" dirty="0"/>
              <a:t>)”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ru-RU" sz="2400" dirty="0"/>
              <a:t>says that whatever values appear in the </a:t>
            </a:r>
            <a:r>
              <a:rPr lang="en-US" altLang="ru-RU" sz="2400" i="1" dirty="0"/>
              <a:t>A</a:t>
            </a:r>
            <a:r>
              <a:rPr lang="en-US" altLang="ru-RU" sz="2400" dirty="0"/>
              <a:t> column of </a:t>
            </a:r>
            <a:r>
              <a:rPr lang="en-US" altLang="ru-RU" sz="2400" i="1" dirty="0"/>
              <a:t>R</a:t>
            </a:r>
            <a:endParaRPr lang="en-US" altLang="ru-RU" sz="2400" dirty="0"/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ru-RU" sz="2400" dirty="0"/>
              <a:t>must also appear in the </a:t>
            </a:r>
            <a:r>
              <a:rPr lang="en-US" altLang="ru-RU" sz="2400" i="1" dirty="0"/>
              <a:t>B</a:t>
            </a:r>
            <a:r>
              <a:rPr lang="en-US" altLang="ru-RU" sz="2400" dirty="0"/>
              <a:t> column of relation </a:t>
            </a:r>
            <a:r>
              <a:rPr lang="en-US" altLang="ru-RU" sz="2400" i="1" dirty="0"/>
              <a:t>S</a:t>
            </a:r>
            <a:r>
              <a:rPr lang="en-US" altLang="ru-RU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ru-RU" sz="2400" i="1" dirty="0"/>
              <a:t>B</a:t>
            </a:r>
            <a:r>
              <a:rPr lang="en-US" altLang="ru-RU" sz="2400" dirty="0"/>
              <a:t> must be declared the primary key for </a:t>
            </a:r>
            <a:r>
              <a:rPr lang="en-US" altLang="ru-RU" sz="2400" i="1" dirty="0"/>
              <a:t>S</a:t>
            </a:r>
            <a:r>
              <a:rPr lang="en-US" altLang="ru-RU" sz="2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Example</a:t>
            </a:r>
            <a:endParaRPr lang="en-US" altLang="ru-RU" sz="2400" dirty="0"/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Apples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name CHAR(20) PRIMARY KEY,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</a:t>
            </a:r>
            <a:r>
              <a:rPr lang="en-US" altLang="ru-RU" sz="2000" dirty="0" err="1">
                <a:latin typeface="Courier" charset="0"/>
              </a:rPr>
              <a:t>manf</a:t>
            </a:r>
            <a:r>
              <a:rPr lang="en-US" altLang="ru-RU" sz="2000" dirty="0">
                <a:latin typeface="Courier" charset="0"/>
              </a:rPr>
              <a:t> CHAR(20)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endParaRPr lang="en-US" altLang="ru-RU" sz="2000" dirty="0">
              <a:latin typeface="Courier" charset="0"/>
            </a:endParaRP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apple CHAR(20) REFERENCES Apples(name),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  <a:endParaRPr lang="en-US" altLang="ru-RU" sz="2400" dirty="0">
              <a:latin typeface="Courier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DF819EE2-3FC3-43AC-9408-B0D4A22D6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0812" y="706772"/>
            <a:ext cx="9144699" cy="838200"/>
          </a:xfrm>
        </p:spPr>
        <p:txBody>
          <a:bodyPr>
            <a:normAutofit/>
          </a:bodyPr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Foreign Keys</a:t>
            </a:r>
            <a:endParaRPr lang="ru-RU" altLang="ru-RU" dirty="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1EEABAF-6B9C-4B80-864E-61EF4CE2F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8231" y="2021746"/>
            <a:ext cx="9982899" cy="4607653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 altLang="ru-RU" sz="2800" dirty="0"/>
              <a:t>Alternative: add another element declaring the foreign key, as: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apple CHAR(20),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price REAL,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FOREIGN KEY name REFERENCES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		Apples(name)</a:t>
            </a:r>
          </a:p>
          <a:p>
            <a:pPr lvl="1"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);</a:t>
            </a:r>
          </a:p>
          <a:p>
            <a:r>
              <a:rPr lang="en-US" altLang="ru-RU" sz="2800" dirty="0"/>
              <a:t>Extra element essential if the foreign key is more than one attribute.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A78AC2B-E800-4E60-AF30-D1A711D6E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>
            <a:normAutofit/>
          </a:bodyPr>
          <a:lstStyle/>
          <a:p>
            <a:pPr algn="ctr"/>
            <a:r>
              <a:rPr lang="en-US" altLang="ru-RU" sz="2400" dirty="0">
                <a:solidFill>
                  <a:srgbClr val="FFC000"/>
                </a:solidFill>
              </a:rPr>
              <a:t>What Happens When</a:t>
            </a:r>
            <a:br>
              <a:rPr lang="en-US" altLang="ru-RU" sz="2400" dirty="0">
                <a:solidFill>
                  <a:srgbClr val="FFC000"/>
                </a:solidFill>
              </a:rPr>
            </a:br>
            <a:r>
              <a:rPr lang="en-US" altLang="ru-RU" sz="2400" dirty="0">
                <a:solidFill>
                  <a:srgbClr val="FFC000"/>
                </a:solidFill>
              </a:rPr>
              <a:t>a Foreign Key Constraint is Violated?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1C885270-06F6-4D4F-84D3-AEE49752ED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0524" y="2104995"/>
            <a:ext cx="11130284" cy="4488752"/>
          </a:xfrm>
        </p:spPr>
        <p:txBody>
          <a:bodyPr>
            <a:normAutofit fontScale="92500"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ru-RU" sz="2400" dirty="0"/>
              <a:t>Two ways: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Insert or update a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tuple so it refers to a nonexistent beer.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ru-RU" sz="2000" dirty="0"/>
              <a:t>Always rejected.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altLang="ru-RU" sz="2400" dirty="0"/>
              <a:t>Delete or update a </a:t>
            </a:r>
            <a:r>
              <a:rPr lang="en-US" altLang="ru-RU" sz="2400" dirty="0">
                <a:latin typeface="Courier" charset="0"/>
              </a:rPr>
              <a:t>Apples</a:t>
            </a:r>
            <a:r>
              <a:rPr lang="en-US" altLang="ru-RU" sz="2400" dirty="0"/>
              <a:t> tuple that has an apple value some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tuples refer to.</a:t>
            </a:r>
          </a:p>
          <a:p>
            <a:pPr marL="914400" lvl="1" indent="-457200">
              <a:lnSpc>
                <a:spcPct val="90000"/>
              </a:lnSpc>
              <a:buFont typeface="Times" panose="02020603050405020304" pitchFamily="18" charset="0"/>
              <a:buAutoNum type="alphaLcParenR"/>
            </a:pPr>
            <a:r>
              <a:rPr lang="en-US" altLang="ru-RU" sz="2000" dirty="0"/>
              <a:t> Default: reject.</a:t>
            </a:r>
          </a:p>
          <a:p>
            <a:pPr marL="914400" lvl="1" indent="-457200">
              <a:lnSpc>
                <a:spcPct val="90000"/>
              </a:lnSpc>
              <a:buFont typeface="Times" panose="02020603050405020304" pitchFamily="18" charset="0"/>
              <a:buAutoNum type="alphaLcParenR"/>
            </a:pPr>
            <a:r>
              <a:rPr lang="en-US" altLang="ru-RU" sz="2000" dirty="0"/>
              <a:t> </a:t>
            </a:r>
            <a:r>
              <a:rPr lang="en-US" altLang="ru-RU" sz="2000" i="1" dirty="0"/>
              <a:t>Cascade</a:t>
            </a:r>
            <a:r>
              <a:rPr lang="en-US" altLang="ru-RU" sz="2000" dirty="0"/>
              <a:t>: Ripple changes to referring </a:t>
            </a:r>
            <a:r>
              <a:rPr lang="en-US" altLang="ru-RU" sz="2000" dirty="0">
                <a:latin typeface="Courier" charset="0"/>
              </a:rPr>
              <a:t>Sells</a:t>
            </a:r>
            <a:r>
              <a:rPr lang="en-US" altLang="ru-RU" sz="2000" dirty="0"/>
              <a:t> tuple.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ru-RU" sz="4000" dirty="0"/>
              <a:t>Example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ru-RU" sz="2400" dirty="0"/>
              <a:t>Delete “Green” Cascade deletes all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tuples that mention Green.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ru-RU" sz="2400" dirty="0"/>
              <a:t>Update “Green” to “</a:t>
            </a:r>
            <a:r>
              <a:rPr lang="en-US" altLang="ru-RU" sz="2400" dirty="0" err="1"/>
              <a:t>GreenWood</a:t>
            </a:r>
            <a:r>
              <a:rPr lang="en-US" altLang="ru-RU" sz="2400" dirty="0"/>
              <a:t>”  Change all </a:t>
            </a:r>
            <a:r>
              <a:rPr lang="en-US" altLang="ru-RU" sz="2400" dirty="0">
                <a:latin typeface="Courier" charset="0"/>
              </a:rPr>
              <a:t>Sells</a:t>
            </a:r>
            <a:r>
              <a:rPr lang="en-US" altLang="ru-RU" sz="2400" dirty="0"/>
              <a:t> tuples with “Green” in apple column to be “</a:t>
            </a:r>
            <a:r>
              <a:rPr lang="en-US" altLang="ru-RU" sz="2400" dirty="0" err="1"/>
              <a:t>GreenWood</a:t>
            </a:r>
            <a:r>
              <a:rPr lang="en-US" altLang="ru-RU" sz="2400" dirty="0"/>
              <a:t>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BA7CFAC3-65F8-4185-89F4-96515C623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Selecting a Policy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3BD01163-2811-4255-9D19-B137D0126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21747"/>
            <a:ext cx="10727168" cy="45048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Add </a:t>
            </a:r>
            <a:r>
              <a:rPr lang="en-US" altLang="ru-RU" sz="2400" dirty="0">
                <a:latin typeface="Courier" charset="0"/>
              </a:rPr>
              <a:t>ON [DELETE, UPDATE] [CASCADE, SET NULL]</a:t>
            </a:r>
            <a:r>
              <a:rPr lang="en-US" altLang="ru-RU" sz="2400" dirty="0"/>
              <a:t> to declaration of foreign key.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Example</a:t>
            </a:r>
            <a:endParaRPr lang="en-US" altLang="ru-RU" sz="2400" dirty="0"/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apple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FOREIGN KEY apple REFERENCES Apples(name)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ON DELETE SET NULL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ON UPDATE CASCADE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“Correct” policy is a design decision.</a:t>
            </a:r>
          </a:p>
          <a:p>
            <a:pPr lvl="1">
              <a:lnSpc>
                <a:spcPct val="90000"/>
              </a:lnSpc>
            </a:pPr>
            <a:r>
              <a:rPr lang="en-US" altLang="ru-RU" sz="2000" i="1" dirty="0"/>
              <a:t>E.g</a:t>
            </a:r>
            <a:r>
              <a:rPr lang="en-US" altLang="ru-RU" sz="2000" dirty="0"/>
              <a:t>., what does it mean if a beer goes away?  What if a beer changes its name?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0041B703-7AD9-4563-8C37-6BB1E30E7E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Attribute-Based Checks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DF5A435-F949-4397-898E-3B6566E28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altLang="ru-RU" sz="2800" dirty="0"/>
              <a:t>Follow an attribute by a condition that must hold for that attribute in each tuple of its relation.</a:t>
            </a:r>
          </a:p>
          <a:p>
            <a:r>
              <a:rPr lang="en-US" altLang="ru-RU" sz="2800" dirty="0"/>
              <a:t>Form: </a:t>
            </a:r>
            <a:r>
              <a:rPr lang="en-US" altLang="ru-RU" sz="2800" dirty="0">
                <a:latin typeface="Courier" charset="0"/>
              </a:rPr>
              <a:t>CHECK (</a:t>
            </a:r>
            <a:r>
              <a:rPr lang="en-US" altLang="ru-RU" sz="2800" dirty="0"/>
              <a:t>condition</a:t>
            </a:r>
            <a:r>
              <a:rPr lang="en-US" altLang="ru-RU" sz="2800" dirty="0">
                <a:latin typeface="Courier" charset="0"/>
              </a:rPr>
              <a:t>)</a:t>
            </a:r>
            <a:r>
              <a:rPr lang="en-US" altLang="ru-RU" sz="2800" dirty="0"/>
              <a:t>.</a:t>
            </a:r>
          </a:p>
          <a:p>
            <a:pPr lvl="1"/>
            <a:r>
              <a:rPr lang="en-US" altLang="ru-RU" sz="2400" dirty="0"/>
              <a:t>Condition may involve the checked attribute.</a:t>
            </a:r>
          </a:p>
          <a:p>
            <a:pPr lvl="1"/>
            <a:r>
              <a:rPr lang="en-US" altLang="ru-RU" sz="2400" dirty="0"/>
              <a:t>Other attributes and relations may be involved, but </a:t>
            </a:r>
            <a:r>
              <a:rPr lang="en-US" altLang="ru-RU" sz="2400" i="1" dirty="0"/>
              <a:t>only</a:t>
            </a:r>
            <a:r>
              <a:rPr lang="en-US" altLang="ru-RU" sz="2400" dirty="0"/>
              <a:t> in subqueries.</a:t>
            </a:r>
          </a:p>
          <a:p>
            <a:pPr lvl="1"/>
            <a:r>
              <a:rPr lang="en-US" altLang="ru-RU" sz="2400" dirty="0"/>
              <a:t>Oracle: </a:t>
            </a:r>
            <a:r>
              <a:rPr lang="en-US" altLang="ru-RU" sz="2400" i="1" dirty="0"/>
              <a:t>No subqueries allowed in condition</a:t>
            </a:r>
            <a:r>
              <a:rPr lang="en-US" altLang="ru-RU" sz="2400" dirty="0"/>
              <a:t>.</a:t>
            </a:r>
          </a:p>
          <a:p>
            <a:r>
              <a:rPr lang="en-US" altLang="ru-RU" sz="2800" dirty="0"/>
              <a:t>Condition is checked only when the associated attribute changes (</a:t>
            </a:r>
            <a:r>
              <a:rPr lang="en-US" altLang="ru-RU" sz="2800" i="1" dirty="0"/>
              <a:t>i.e</a:t>
            </a:r>
            <a:r>
              <a:rPr lang="en-US" altLang="ru-RU" sz="2800" dirty="0"/>
              <a:t>., an insert or update occurs).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299BDC66-833C-4CA0-A156-4E8E83472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0719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Example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E617CE77-0B88-4C04-9163-7342E591E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55970"/>
            <a:ext cx="9629608" cy="4168629"/>
          </a:xfrm>
        </p:spPr>
        <p:txBody>
          <a:bodyPr>
            <a:normAutofit fontScale="77500" lnSpcReduction="20000"/>
          </a:bodyPr>
          <a:lstStyle/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apple CHAR(20) CHECK(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apple IN (SELECT name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	FROM Apples)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),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 CHECK(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	price &lt;= 5.00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)</a:t>
            </a:r>
          </a:p>
          <a:p>
            <a:pPr lvl="1"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r>
              <a:rPr lang="en-US" altLang="ru-RU" sz="2400" dirty="0"/>
              <a:t>Check on </a:t>
            </a:r>
            <a:r>
              <a:rPr lang="en-US" altLang="ru-RU" sz="2400" dirty="0">
                <a:latin typeface="Courier" charset="0"/>
              </a:rPr>
              <a:t>apple</a:t>
            </a:r>
            <a:r>
              <a:rPr lang="en-US" altLang="ru-RU" sz="2400" dirty="0"/>
              <a:t> is like a foreign-key constraint, except:</a:t>
            </a:r>
          </a:p>
          <a:p>
            <a:pPr lvl="1"/>
            <a:r>
              <a:rPr lang="en-US" altLang="ru-RU" sz="2000" dirty="0"/>
              <a:t>The check occurs only when we add a tuple or change the apple in an existing tuple, not when we delete a tuple from Apples.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AE162970-8707-4CED-BB77-5B1728D94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Tuple-Based Checks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3B48A8DB-2700-45C0-BB9F-10881D57FB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ru-RU" dirty="0"/>
              <a:t>Separate element of table declaration.</a:t>
            </a:r>
          </a:p>
          <a:p>
            <a:r>
              <a:rPr lang="en-US" altLang="ru-RU" dirty="0"/>
              <a:t>Form: like attribute-based check.</a:t>
            </a:r>
          </a:p>
          <a:p>
            <a:r>
              <a:rPr lang="en-US" altLang="ru-RU" dirty="0"/>
              <a:t>But condition can refer to any attribute of the relation.</a:t>
            </a:r>
          </a:p>
          <a:p>
            <a:pPr lvl="1"/>
            <a:r>
              <a:rPr lang="en-US" altLang="ru-RU" dirty="0"/>
              <a:t>Or to other relations/attributes in subqueries.</a:t>
            </a:r>
          </a:p>
          <a:p>
            <a:pPr lvl="1"/>
            <a:r>
              <a:rPr lang="en-US" altLang="ru-RU" dirty="0"/>
              <a:t>Again: Oracle forbids the use of subqueries.</a:t>
            </a:r>
          </a:p>
          <a:p>
            <a:r>
              <a:rPr lang="en-US" altLang="ru-RU" dirty="0"/>
              <a:t>Checked whenever a tuple is inserted or updated.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13</TotalTime>
  <Words>721</Words>
  <Application>Microsoft Office PowerPoint</Application>
  <PresentationFormat>Широкоэкранный</PresentationFormat>
  <Paragraphs>99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Corbel</vt:lpstr>
      <vt:lpstr>Courier</vt:lpstr>
      <vt:lpstr>Gill Sans MT</vt:lpstr>
      <vt:lpstr>Times</vt:lpstr>
      <vt:lpstr>Wingdings 2</vt:lpstr>
      <vt:lpstr>Zapf Dingbats</vt:lpstr>
      <vt:lpstr>Дивиденд</vt:lpstr>
      <vt:lpstr>The lecture 6</vt:lpstr>
      <vt:lpstr>Constraints</vt:lpstr>
      <vt:lpstr>Foreign Keys</vt:lpstr>
      <vt:lpstr>Foreign Keys</vt:lpstr>
      <vt:lpstr>What Happens When a Foreign Key Constraint is Violated?</vt:lpstr>
      <vt:lpstr>Selecting a Policy</vt:lpstr>
      <vt:lpstr>Attribute-Based Checks</vt:lpstr>
      <vt:lpstr>Example</vt:lpstr>
      <vt:lpstr>Tuple-Based Checks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6</dc:title>
  <dc:creator>Карюкин Владислав</dc:creator>
  <cp:lastModifiedBy>Карюкин Владислав</cp:lastModifiedBy>
  <cp:revision>2</cp:revision>
  <dcterms:created xsi:type="dcterms:W3CDTF">2021-01-10T15:44:25Z</dcterms:created>
  <dcterms:modified xsi:type="dcterms:W3CDTF">2021-01-10T15:58:22Z</dcterms:modified>
</cp:coreProperties>
</file>